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3.xml.rels" ContentType="application/vnd.openxmlformats-package.relationships+xml"/>
  <Override PartName="/ppt/notesSlides/notesSlide23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8498A24-09FD-4769-B3DF-0E46EE75536F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https://www.ncsc.gov.uk/static-assets/documents/PwnedPasswordsTop100k.txt</a:t>
            </a: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9B25AF-359B-4C20-AD87-3F1DD8E7BC0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966B9F-E0CC-4AAB-A787-E44865ECDE2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7036DC-2D48-4046-B909-DEA010B4D2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55E67F-4574-4B60-84CD-B4A71A44DA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86B986-E850-4A22-991D-60D9707CB2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703AC5-F665-4211-A24C-FDC44B329B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CB9F3E-F7E0-485E-A9DB-85411F6AC8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3A045A-0A08-418D-8B04-4101210902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E56F3E-27B0-4D56-9460-F565211B75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92F795-74F8-448A-A29F-6CDDA5D820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4EB255-FC67-4B95-8EE8-F8E1F8A189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EB86E3-CFED-4762-8CD7-7C6F64F104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E7FAEE-AB8D-482D-9DF7-F4654ACF14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B43BAD-E3E4-4B4F-98A8-318CD79776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1AF255-328C-477C-AA8F-0D6387A53D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6FD022-82BD-4032-AC5D-B5EB201B0A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D06279-79E2-4DCE-A853-A7B8DE42BA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747F29-8153-44AC-98D0-65B70299E8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BD7937-7305-420C-B72A-09A3816179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6968B7-DB71-492F-91ED-9ED5AD46E81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692FFA-161A-476E-96A0-E1395256AD3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91574A4-5F8D-4C01-9113-D6970354A14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D5D227C-6D47-467E-A071-40ED3F85C57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A9DCC1-92EC-495F-BB07-8B495A7A9D9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49BEBA-0CD8-444F-8B4C-109EC8AA8D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A63E07-9CFF-4944-B960-64EF14C125B5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AE24DE-1575-413B-BD57-0F73251288F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B41FBF-0876-49EF-90D4-7266613DD949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0070E7-4438-4768-BC26-DC2DEB3C8B6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3057C8-93DE-4DA7-8095-28B43B3386FA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1B1B696-8DED-4440-AD48-8B9B5EC3EB5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9DFA6E-A83C-47CE-A11E-B87457ED9269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69A9740-8A30-452A-92CA-340AD0DC0DAB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F8678BB-B1F9-4222-B1DB-E62D396999E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EAC1B39-B258-4916-935D-614BD359BFB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4329AC-5271-47A0-B857-FA2C093C12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B345574-FE79-4D8B-93E3-3763FA2ABB2B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1FD64E1-B2D7-44C8-BAB1-F7F6D94101A7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9011D93-B95C-4837-AE6C-358A9C2258E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935A75E-D7FD-4D93-8A3A-0A0CF9EBF39B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485C303-4BC1-427B-9D18-4188AB1356C8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CB3AD2A-D86B-4C23-811C-8B24BE23E4FD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72EB2B8-DD11-4150-89FC-E9CBA0E1290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A0A83CD-5287-4070-8D58-3B02E45612F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D046FAC-8C8D-49F1-B65E-252F44AAD203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4536B3-9883-496D-BB02-8C90BD2BD6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DF1664-5148-40AC-949C-FF8115B09D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62D1610-6D70-41BE-9396-BCE06D770D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091EE59-8EA7-4D15-9760-DAFCFFF4A1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4C7CC7-132A-487A-9BBC-DDCD51130D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A0C4FB7-7D6B-4021-B1CC-AE96309762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9314BFF-2885-4F43-9C17-B962CBB4FC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15E8863-BE71-4103-8A5A-CFAB87C923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CC7E4C2-3885-49D4-A52F-5A8C6F0842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6CB941-6AB5-476A-9A87-9215418987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9C3EF0B-F89E-49E9-994E-16466B6F47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A5DCE99-E42E-41B6-978A-B5496A35EC2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B38078-83F3-4325-A1E3-50445E470D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15F773E-D053-4D19-BAA8-48B1223323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E2592EC-E5EA-4665-B364-E7A1318C84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5617BE7-17AA-4DC7-84F5-4F573CD88A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6005879-D0B4-4FB2-861A-1AA7FFF8F5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5FD49BA-8565-48F1-91E0-A09E960FBE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DE2034E-5EE7-498F-BF65-2F3CBB0B7C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DB6D2C4-ECA5-4F3E-B1C9-64E4D39AD0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0901863-7291-462C-BDFC-F51D1A8623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0FA7AAE-92F2-4366-8352-FCC62668BF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A0417BB-5EA0-42FE-97FD-984918C050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311DCB-A1D7-4878-9EB5-2537CCE9C9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5BE9C33-5BDF-4DAB-98B4-FB6E0D5BE5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6247E83-0B57-495C-A261-7F6B80ADF10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6EF69CF-2A1C-445A-8837-A5007CFA085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AB7571A-4EDB-4341-ACD3-34EAA10217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CB62C25-0042-46E6-8C27-B064713A6E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9D39066-8AEF-471F-B916-10A2BEB046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0ECFCD4-17C9-49FF-81CC-CC1919BA79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6911CC0-7FCF-49DD-B1C0-141D30FA71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2DF03E6-7D61-44BE-8360-C6AB45059B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FDEE889-36EC-4637-90A1-1E4F5D9250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4BB288-CDA4-4518-818A-A7D7D546ED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56DB3A0-4896-4A6A-809A-931A1F410C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31395C9-D086-4B5E-BC5C-9DF0B6CDB5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70ECD12-A242-44FE-A76B-2D1C04C587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26BE91C-D552-4300-9410-FAED217289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A453E34-AE67-4E48-B26B-97F82E1089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C68078-636F-49AF-9E26-1304BB25A1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AED4C1B-8069-4A15-A3A2-B6CC1AD9C797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7AF7C65-ADF3-4E72-9E44-F3EAA939E96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C9FC97D-01EF-4F2D-80F1-380B1D1FB76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4661C5B-0980-4A70-AA1E-AD0E18EA42A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D2DD540-3F46-4F79-B3D2-8AC69C101D67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FFF80A4-16BB-4367-B21B-4A50D1630876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368752D-808D-4382-920D-123A6624183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4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What regulators do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Monitor systemic risk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Risks that could threaten the stability of an entire system, not just a single organization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Protect consumers/investors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products are fair, disclosures are clear, and complaints are handled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Ensure market integrity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Prevent manipulation/abuse in trading and derivatives other markets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Enable orderly failure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Plan for resolution so critical services continue if an organization fails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bank regulation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Complicating the discussion of regulation in bank IT systems are the overlapping areas of regulation related to IT systems 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Financial industry regulators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Organizations that regulate financial services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Their regulations are not IT specific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audit requirement and record keeping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Generally implemented by IT which supplies the supporting infrastructure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Technology regulators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Not concerned specifically with banking, but focuses on general IT issues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system security or data privacy and integrity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These are not disjoint classifications</a:t>
            </a:r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bank regulation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This is not going to be an exhaustive discussion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regulatory landscape </a:t>
            </a:r>
            <a:r>
              <a:rPr b="0" lang="en-CA" sz="1800" spc="-1" strike="noStrike">
                <a:latin typeface="Nirmala UI Semilight"/>
              </a:rPr>
              <a:t>	</a:t>
            </a:r>
            <a:r>
              <a:rPr b="0" lang="en-CA" sz="1800" spc="-1" strike="noStrike">
                <a:latin typeface="Nirmala UI Semilight"/>
              </a:rPr>
              <a:t>constantly adapts to new products, services, technologies, threats and market shifts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Quick partial roll call of industry regulators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Safety and soundness / banking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Federal Reserve (FRB), Office of the Comptroller of the Currency (OCC), Federal Deposit Insurance Corporation (FDIC)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Securities and markets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Securities and Exchange Commission (SEC)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Derivatives</a:t>
            </a:r>
            <a:r>
              <a:rPr b="0" lang="en-CA" sz="1800" spc="-1" strike="noStrike">
                <a:latin typeface="Nirmala UI Semilight"/>
              </a:rPr>
              <a:t>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Commodity Futures Trading Commission (CFTC)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bank regulation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Quick partial roll call of industry regulators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Consumer financial protection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Consumer Financial Protection Bureau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Self-regulation (brokers)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Industry Regulatory Authority (FINRA)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States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NYDFS (New York) sets influential cyber/resilience rules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Systemic oversight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Stability Oversight Council (FSOC) coordinates across agencies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bank regulation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Regulators areas of focus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Documented risk mitigation controls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Evidence for resilience to be design and testing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Operational resilience requirements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 critical services, set disruption tolerances (RTO/RPO/MTPD), run realistic exercises, and fix gaps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Cybersecurity and incident governance goals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Detect, respond, and notify on time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36-hour bank incident notifications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Management of third-party risk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Contract for resilience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RTO/RPO, testing rights, notification windows and monitor vendors/fintechs continuously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Governance and reporting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Require metrics (KRIs), issues, and remediation status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Evidence must be retrievable on demand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IT bank regulation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IT resilience roles responsibilities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Translate business impact into targets (RTO/RPO) that can be reviewed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  <a:ea typeface="Noto Sans CJK SC"/>
              </a:rPr>
              <a:t>Keep evidence </a:t>
            </a:r>
            <a:r>
              <a:rPr b="0" lang="en-CA" sz="1800" spc="-1" strike="noStrike">
                <a:latin typeface="Nirmala UI Semilight"/>
              </a:rPr>
              <a:t>ready for examination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BIA, test reports, access/backup/restore logs)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Run table-tops and technical drills and close action items with owners according to due dates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Align change, incident, and third-party processes to regulatory expectations so the bank stays safe, compliant, and trusted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Regulator Drill down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Practical map of who regulates (or drives) IT operations for US banks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What each expects from tech, risk, and resilience teams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Prudential bank regulators (core examiners)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Federal Reserve (FRB), OCC, FDIC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Supervise safetyand soundness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Assess IT programs using the FFIEC IT Examination Handbook (e.g., the Business Continuity Management booklet)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Expect governed RTO/RPO targets, exercises, dependency management, and evidence on demand.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36-hour incident-notification rule (Interagency: FRB/OCC/FDIC)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Must notify your primary federal regulator as soon as possible and no later than 36 hours after determining a qualifying “notification incident”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Bank service providers must also notify bank customers promptly.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Build 24×7 thresholds and comms playbooks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Regulator Drill down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Prudential bank regulators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Third-party risk (Interagency Guidance / FDIC)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Life-cycle oversight of vendors/fintechs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Contracts must embed resilience (RTO/RPO, testing rights, incident notice), with ongoing monitoring and exit planning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Interagency coordination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FFIEC (Federal Financial Institutions Examination Council)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Not a regulator itself, but its IT Examination Handbook playbook is used by examiners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InfoSec, Architecture/Infrastructure/Operations, Business Continuity Management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Artifacts and drills are judged against this planning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24×7 Thresholds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bank, and its critical service providers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Must define clear triggers that apply around the clock,  not just during business hours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Determine when an incident becomes serious enough 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Escalate internally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Notify regulators (e.g., the 36-hour rule)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Alert clients or stakeholders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Invoke continuity or recovery procedures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 of 24×7 thresholds: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 outage exceeding X minutes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Cyber incident affecting customer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Payment failures or transaction delays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Critical vendor disruption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corruption or ransomware event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Must be monitored continuously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Regulators expect rapid action anytime risk materializes.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Communication Playbooks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Predefined, documented communication procedures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Outlines who to notify, when, how, and in what order during an incident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comms playbook typically defines: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Escalation chains, for example:  IT → Risk → Legal → Executives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 notification steps, for example:  which agency, what info, how fast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Internal announcements, for example: Ops, security, leadership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Customer or partner communications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Templates for emails, calls, and regulatory submissions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24×7 contact rosters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Playbooks are essential for meeting the 36-hour incident notification rule and demonstrating readiness during examinations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Regulator Drill down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Securities/markets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Requires disclosure of material cybersecurity incidents within four business days on Form 8-K and annual disclosure of cyber risk management, strategy, and governance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FINRA: self-regulator for broker-dealers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Rule 4370 requires a written Business Continuity Plan and annual review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Relevant if you have a broker-dealer in the group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State banking/cyber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NYDFS (New York Department of Financial Services)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Prescriptive cybersecurity regulation (governance, MFA, testing, incident reporting, BCDR)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Widely influential beyond NY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Regulator Drill down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Global standards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Basel Committee: Principles for Operational Resilience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Map critical operations, set disruption tolerances, and test through severe-but-plausible scenarios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 prudential examiners align to these principles for large banks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Industry/technical standards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NIST Cybersecurity Framework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 government guidance that many banks use to structure controls and metrics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Regulators expect coherent mappings from bank policies/standards to frameworks like CSF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PCI DSS v4.x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Regulates protecting payment card data and any systems that could affect it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Requires provable controls and testing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Regulator Drill down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Other regulators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There are other aspects of IT that are regulated that are not finance specific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include areas like: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Customer rights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Privacy and data stewardship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Reporting of suspicious activity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62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Governance, Audit, and Compliance Basics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section is an introduction to  governance, audit and compliance</a:t>
            </a:r>
            <a:endParaRPr b="0" lang="en-CA" sz="2000" spc="-1" strike="noStrike">
              <a:latin typeface="Nirmala UI Semilight"/>
            </a:endParaRPr>
          </a:p>
          <a:p>
            <a:r>
              <a:rPr b="0" lang="en-CA" sz="2000" spc="-1" strike="noStrike">
                <a:latin typeface="Nirmala UI Semilight"/>
              </a:rPr>
              <a:t>In a later module will do a deep dive into  compliance issues</a:t>
            </a:r>
            <a:endParaRPr b="0" lang="en-CA" sz="2000" spc="-1" strike="noStrike">
              <a:latin typeface="Nirmala UI Semilight"/>
            </a:endParaRPr>
          </a:p>
          <a:p>
            <a:r>
              <a:rPr b="0" lang="en-CA" sz="2000" spc="-1" strike="noStrike">
                <a:latin typeface="Nirmala UI Semilight"/>
              </a:rPr>
              <a:t>Topics introduced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Governance at the organizational level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The role of the audit function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Compliance at the regulatory level</a:t>
            </a:r>
            <a:endParaRPr b="0" lang="en-CA" sz="1600" spc="-1" strike="noStrike">
              <a:latin typeface="Nirmala UI Semilight"/>
            </a:endParaRPr>
          </a:p>
          <a:p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072920" y="1937880"/>
            <a:ext cx="4645080" cy="3352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governance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leadership directs, oversees, and holds IT accountable for supporting business goals, managing risk, and complying with laws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 practice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Sets direction: </a:t>
            </a:r>
            <a:r>
              <a:rPr b="0" lang="en-CA" sz="1400" spc="-1" strike="noStrike">
                <a:latin typeface="Nirmala UI Semilight"/>
              </a:rPr>
              <a:t>Board and executives set risk appetite and resilience objectives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Evaluates: </a:t>
            </a:r>
            <a:r>
              <a:rPr b="0" lang="en-CA" sz="1400" spc="-1" strike="noStrike">
                <a:latin typeface="Nirmala UI Semilight"/>
              </a:rPr>
              <a:t>Review reports, audits, metrics, for example: KRIs, KPIs, BIAs, recovery tests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Monitors: </a:t>
            </a:r>
            <a:r>
              <a:rPr b="0" lang="en-CA" sz="1400" spc="-1" strike="noStrike">
                <a:latin typeface="Nirmala UI Semilight"/>
              </a:rPr>
              <a:t>Ensure controls are working and improvements are made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ISACA’s COBIT model: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Governance objectives are Evaluate, Direct, Monitor (EDM)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Oversight examiners expect banks to provide evidence of these activities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Audit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Independent review that verifies whether controls and processes are working as intended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Types of audits in banking IT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Internal audit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Continuous review of IT risk and resilience processes by the organization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External audit/regulatory exams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OCC, FDIC, or Federal Reserve reviews of IT risk governance and resilience testing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DRI best practice alignment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Post-incident assessments and regular resilience plan exercises are “mini-audits” of readiness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 audit is feedback and assurance that governance processes are real, not just on paper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Compliance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Demonstrating that IT risk and resilience practices follow laws, regulations, and industry standards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US banks, this includes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Regulators</a:t>
            </a:r>
            <a:r>
              <a:rPr b="0" lang="en-CA" sz="1800" spc="-1" strike="noStrike">
                <a:latin typeface="Nirmala UI Semilight"/>
              </a:rPr>
              <a:t>: OCC, FDIC, Federal Reserve, FFIEC (exam guidance)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Standards</a:t>
            </a:r>
            <a:r>
              <a:rPr b="0" lang="en-CA" sz="1800" spc="-1" strike="noStrike">
                <a:latin typeface="Nirmala UI Semilight"/>
              </a:rPr>
              <a:t>: NIST CSF, ISO 27001, PCI DSS, SOX (ITGCs)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Banking reporting expectations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Business Continuity Plans (BCPs),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Disaster Recovery Plans (DRPs),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Vendor risk management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Evidence of annual testing and updates.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Compliance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ISACA guidance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Align IT risk management with enterprise risk management (ERM) and regulatory obligations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DRI guidance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BCPs/DRPs are tested, documented, and regularly improved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111896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interrelationships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Governance sets the rules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Tone at the top, appetite, accountability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Compliance enforces the rules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the organization is following the applicable laws and frameworks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Audit verifies the rules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controls are effective and that evidence is available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Together, they create a resilience loop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Leadership defines objectives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Teams execute and maintain controls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Auditors validate, regulators examine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Feedback cycles back into governance decisions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What regulators do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Set the rules (prudence and conduct)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Capital/liquidity, governance, operational resilience, cybersecurity, disclosures, fair dealing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Supervise and examine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Ongoing reviews of controls, testing, and governance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Issue findings and identify areas where remediation is necessary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Enforce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Fines, consent orders, restrictions when rules are broken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166297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2025-10-08T07:08:23Z</cp:lastPrinted>
  <dcterms:modified xsi:type="dcterms:W3CDTF">2025-12-16T18:22:32Z</dcterms:modified>
  <cp:revision>8993</cp:revision>
  <dc:subject>Risk/Resiliency Bootcamp</dc:subject>
  <dc:title>4. Regulatory Organizations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